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82" r:id="rId2"/>
    <p:sldId id="295" r:id="rId3"/>
    <p:sldId id="296" r:id="rId4"/>
    <p:sldId id="286" r:id="rId5"/>
    <p:sldId id="275" r:id="rId6"/>
    <p:sldId id="297" r:id="rId7"/>
    <p:sldId id="298" r:id="rId8"/>
    <p:sldId id="276" r:id="rId9"/>
    <p:sldId id="278" r:id="rId10"/>
    <p:sldId id="300" r:id="rId11"/>
    <p:sldId id="266" r:id="rId12"/>
    <p:sldId id="274" r:id="rId13"/>
    <p:sldId id="299" r:id="rId14"/>
    <p:sldId id="303" r:id="rId15"/>
    <p:sldId id="279" r:id="rId16"/>
    <p:sldId id="302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0FF4-271F-4BFA-8CF8-D0740706DF68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4F1C7-AED0-4F80-9774-793A2AB9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8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8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35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908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14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5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047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17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1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2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13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10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80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80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81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8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91DE-024F-4A16-A634-C6C57A22E3CF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7EB62F-76DF-4A63-BFC8-27093D46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86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A2A6B-4521-4B0D-8079-BD216268F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5532" y="1154097"/>
            <a:ext cx="8915399" cy="1297335"/>
          </a:xfrm>
        </p:spPr>
        <p:txBody>
          <a:bodyPr/>
          <a:lstStyle/>
          <a:p>
            <a:r>
              <a:rPr kumimoji="1" lang="ja-JP" altLang="en-US" dirty="0"/>
              <a:t>エンゲージメント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9AA05E-B9DA-495E-801F-D9F34DFDBA69}"/>
              </a:ext>
            </a:extLst>
          </p:cNvPr>
          <p:cNvSpPr txBox="1"/>
          <p:nvPr/>
        </p:nvSpPr>
        <p:spPr>
          <a:xfrm>
            <a:off x="4864963" y="5850385"/>
            <a:ext cx="6764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田中経営労務コンサルタント事務所</a:t>
            </a:r>
          </a:p>
        </p:txBody>
      </p:sp>
    </p:spTree>
    <p:extLst>
      <p:ext uri="{BB962C8B-B14F-4D97-AF65-F5344CB8AC3E}">
        <p14:creationId xmlns:p14="http://schemas.microsoft.com/office/powerpoint/2010/main" val="368431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2D81B-FD49-4C9F-A8C4-B806BAA4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4110"/>
            <a:ext cx="8911687" cy="63423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エンゲージメントに必要な要素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55539B-F06B-4BCB-875A-6CA850BDE9D6}"/>
              </a:ext>
            </a:extLst>
          </p:cNvPr>
          <p:cNvSpPr txBox="1"/>
          <p:nvPr/>
        </p:nvSpPr>
        <p:spPr>
          <a:xfrm>
            <a:off x="1518407" y="1258349"/>
            <a:ext cx="105869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①「仕事の意味・強み」</a:t>
            </a:r>
          </a:p>
          <a:p>
            <a:r>
              <a:rPr kumimoji="1" lang="ja-JP" altLang="en-US" sz="2400" dirty="0"/>
              <a:t>　仕事に意味を見出す事と自分の強みを生かせること。→３人のレンガ職人</a:t>
            </a:r>
            <a:endParaRPr kumimoji="1" lang="ja-JP" altLang="en-US" dirty="0"/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②「成長」</a:t>
            </a:r>
          </a:p>
          <a:p>
            <a:r>
              <a:rPr kumimoji="1" lang="ja-JP" altLang="en-US" sz="2400" dirty="0"/>
              <a:t>　今までより少し難しい仕事にチャレンジし、やり遂げたら成長感（達成</a:t>
            </a:r>
            <a:br>
              <a:rPr kumimoji="1" lang="ja-JP" altLang="en-US" sz="2400" dirty="0"/>
            </a:br>
            <a:r>
              <a:rPr kumimoji="1" lang="ja-JP" altLang="en-US" sz="2400" dirty="0"/>
              <a:t>　感）を感じ、組織や社会に貢献できる喜びが湧いてくる。→ワクワク感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③「人間関係」</a:t>
            </a:r>
            <a:br>
              <a:rPr kumimoji="1" lang="ja-JP" altLang="en-US" sz="2400" dirty="0"/>
            </a:br>
            <a:r>
              <a:rPr kumimoji="1" lang="ja-JP" altLang="en-US" sz="2400" dirty="0"/>
              <a:t>　仕事が成功し自分一人が幸せになるだけでなく、周りの人も幸せににり、　</a:t>
            </a:r>
          </a:p>
          <a:p>
            <a:r>
              <a:rPr kumimoji="1" lang="ja-JP" altLang="en-US" sz="2400" dirty="0"/>
              <a:t>　社会もよくなる、そういう方向に考え行動すること。→ソーシャルエン</a:t>
            </a:r>
            <a:br>
              <a:rPr kumimoji="1" lang="ja-JP" altLang="en-US" sz="2400" dirty="0"/>
            </a:br>
            <a:r>
              <a:rPr kumimoji="1" lang="ja-JP" altLang="en-US" sz="2400" dirty="0"/>
              <a:t>　ゲージメント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④「対話」</a:t>
            </a:r>
          </a:p>
          <a:p>
            <a:r>
              <a:rPr kumimoji="1" lang="ja-JP" altLang="en-US" sz="2400" dirty="0"/>
              <a:t>　エンゲージメントは指標であり、現実の状態を表すもの（その中で問題点</a:t>
            </a:r>
            <a:br>
              <a:rPr kumimoji="1" lang="ja-JP" altLang="en-US" sz="2400" dirty="0"/>
            </a:br>
            <a:r>
              <a:rPr kumimoji="1" lang="ja-JP" altLang="en-US" sz="2400" dirty="0"/>
              <a:t>　を発見し、改善の糸口などを模索する）→対話型のコミュニケーション　</a:t>
            </a:r>
          </a:p>
        </p:txBody>
      </p:sp>
    </p:spTree>
    <p:extLst>
      <p:ext uri="{BB962C8B-B14F-4D97-AF65-F5344CB8AC3E}">
        <p14:creationId xmlns:p14="http://schemas.microsoft.com/office/powerpoint/2010/main" val="151532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2D81B-FD49-4C9F-A8C4-B806BAA4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4110"/>
            <a:ext cx="8911687" cy="63423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エンゲージメントに必要な要素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55539B-F06B-4BCB-875A-6CA850BDE9D6}"/>
              </a:ext>
            </a:extLst>
          </p:cNvPr>
          <p:cNvSpPr txBox="1"/>
          <p:nvPr/>
        </p:nvSpPr>
        <p:spPr>
          <a:xfrm>
            <a:off x="1518407" y="1258349"/>
            <a:ext cx="105869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①「仕事の意味・強み」</a:t>
            </a:r>
          </a:p>
          <a:p>
            <a:r>
              <a:rPr kumimoji="1" lang="ja-JP" altLang="en-US" sz="2400" dirty="0"/>
              <a:t>　仕事に意味を見出す事と自分の強みを生かせること。→３人のレンガ職人</a:t>
            </a:r>
            <a:endParaRPr kumimoji="1" lang="ja-JP" altLang="en-US" dirty="0"/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②「成長」</a:t>
            </a:r>
          </a:p>
          <a:p>
            <a:r>
              <a:rPr kumimoji="1" lang="ja-JP" altLang="en-US" sz="2400" dirty="0"/>
              <a:t>　今までより少し難しい仕事にチャレンジし、やり遂げたら成長感（達成</a:t>
            </a:r>
            <a:br>
              <a:rPr kumimoji="1" lang="ja-JP" altLang="en-US" sz="2400" dirty="0"/>
            </a:br>
            <a:r>
              <a:rPr kumimoji="1" lang="ja-JP" altLang="en-US" sz="2400" dirty="0"/>
              <a:t>　感）を感じ、組織や社会に貢献できる喜びが湧いてくる。→ワクワク感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③「人間関係」</a:t>
            </a:r>
            <a:br>
              <a:rPr kumimoji="1" lang="ja-JP" altLang="en-US" sz="2400" dirty="0"/>
            </a:br>
            <a:r>
              <a:rPr kumimoji="1" lang="ja-JP" altLang="en-US" sz="2400" dirty="0"/>
              <a:t>　仕事が成功し自分一人が幸せになるだけでなく、周りの人も幸せににり、　</a:t>
            </a:r>
          </a:p>
          <a:p>
            <a:r>
              <a:rPr kumimoji="1" lang="ja-JP" altLang="en-US" sz="2400" dirty="0"/>
              <a:t>　社会もよくなる、そういう方向に考え行動すること。→ソーシャルエン</a:t>
            </a:r>
            <a:br>
              <a:rPr kumimoji="1" lang="ja-JP" altLang="en-US" sz="2400" dirty="0"/>
            </a:br>
            <a:r>
              <a:rPr kumimoji="1" lang="ja-JP" altLang="en-US" sz="2400" dirty="0"/>
              <a:t>　ゲージメント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④「対話」</a:t>
            </a:r>
          </a:p>
          <a:p>
            <a:r>
              <a:rPr kumimoji="1" lang="ja-JP" altLang="en-US" sz="2400" dirty="0"/>
              <a:t>　エンゲージメントは指標であり、現実の状態を表すもの（その中で問題点</a:t>
            </a:r>
            <a:br>
              <a:rPr kumimoji="1" lang="ja-JP" altLang="en-US" sz="2400" dirty="0"/>
            </a:br>
            <a:r>
              <a:rPr kumimoji="1" lang="ja-JP" altLang="en-US" sz="2400" dirty="0"/>
              <a:t>　を発見し、改善の糸口などを模索する）→対話型のコミュニケーション　</a:t>
            </a:r>
          </a:p>
        </p:txBody>
      </p:sp>
    </p:spTree>
    <p:extLst>
      <p:ext uri="{BB962C8B-B14F-4D97-AF65-F5344CB8AC3E}">
        <p14:creationId xmlns:p14="http://schemas.microsoft.com/office/powerpoint/2010/main" val="308505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9A8C3-D0E4-40A1-A04F-7A1A55F1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36" y="640887"/>
            <a:ext cx="8911687" cy="59229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エンゲージメントのドライバーとは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875C9A-26EF-49C3-AF26-D2DA9BDB942E}"/>
              </a:ext>
            </a:extLst>
          </p:cNvPr>
          <p:cNvSpPr txBox="1"/>
          <p:nvPr/>
        </p:nvSpPr>
        <p:spPr>
          <a:xfrm>
            <a:off x="1442906" y="1384997"/>
            <a:ext cx="71390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【</a:t>
            </a:r>
            <a:r>
              <a:rPr kumimoji="1" lang="ja-JP" altLang="en-US" sz="2000" dirty="0"/>
              <a:t>エンゲージメントのドライバー</a:t>
            </a:r>
            <a:r>
              <a:rPr kumimoji="1" lang="en-US" altLang="ja-JP" sz="2000" dirty="0"/>
              <a:t>】</a:t>
            </a:r>
            <a:endParaRPr kumimoji="1" lang="ja-JP" altLang="en-US" sz="2000" dirty="0"/>
          </a:p>
          <a:p>
            <a:r>
              <a:rPr kumimoji="1" lang="ja-JP" altLang="en-US" sz="2000" dirty="0"/>
              <a:t>職務・・・・・職務に対して満足度を感じているか</a:t>
            </a:r>
          </a:p>
          <a:p>
            <a:r>
              <a:rPr kumimoji="1" lang="ja-JP" altLang="en-US" sz="2000" dirty="0"/>
              <a:t>自己成長・・・仕事を通して、自分が成長しているか</a:t>
            </a:r>
          </a:p>
          <a:p>
            <a:r>
              <a:rPr kumimoji="1" lang="ja-JP" altLang="en-US" sz="2000" dirty="0"/>
              <a:t>健康・・・・・過度なストレスや疲労を感じていないか</a:t>
            </a:r>
          </a:p>
          <a:p>
            <a:r>
              <a:rPr kumimoji="1" lang="ja-JP" altLang="en-US" sz="2000" dirty="0"/>
              <a:t>支援・・・・・上司や仕事仲間から、職務上又は自己成長の</a:t>
            </a:r>
            <a:br>
              <a:rPr kumimoji="1" lang="ja-JP" altLang="en-US" sz="2000" dirty="0"/>
            </a:br>
            <a:r>
              <a:rPr kumimoji="1" lang="ja-JP" altLang="en-US" sz="2000" dirty="0"/>
              <a:t>　　　　　　　支援を受けているか</a:t>
            </a:r>
          </a:p>
          <a:p>
            <a:r>
              <a:rPr kumimoji="1" lang="ja-JP" altLang="en-US" sz="2000" dirty="0"/>
              <a:t>人間関係・・・上司や仕事仲間と良好な関係を築けているか</a:t>
            </a:r>
          </a:p>
          <a:p>
            <a:r>
              <a:rPr kumimoji="1" lang="ja-JP" altLang="en-US" sz="2000" dirty="0"/>
              <a:t>承認・・・・・周りの仲間から認められていると感じている</a:t>
            </a:r>
            <a:br>
              <a:rPr kumimoji="1" lang="ja-JP" altLang="en-US" sz="2000" dirty="0"/>
            </a:br>
            <a:r>
              <a:rPr kumimoji="1" lang="ja-JP" altLang="en-US" sz="2000" dirty="0"/>
              <a:t>　　　　　　　か</a:t>
            </a:r>
          </a:p>
          <a:p>
            <a:r>
              <a:rPr kumimoji="1" lang="ja-JP" altLang="en-US" sz="2000" dirty="0"/>
              <a:t>経営理念・・・会社の理念・戦略・事業内容に対して納得・</a:t>
            </a:r>
            <a:br>
              <a:rPr kumimoji="1" lang="ja-JP" altLang="en-US" sz="2000" dirty="0"/>
            </a:br>
            <a:r>
              <a:rPr kumimoji="1" lang="ja-JP" altLang="en-US" sz="2000" dirty="0"/>
              <a:t>　　　　　　　共感しているか（ビジョン・ミッション・バ</a:t>
            </a:r>
            <a:br>
              <a:rPr kumimoji="1" lang="ja-JP" altLang="en-US" sz="2000" dirty="0"/>
            </a:br>
            <a:r>
              <a:rPr kumimoji="1" lang="ja-JP" altLang="en-US" sz="2000" dirty="0"/>
              <a:t>　　　　　　　リュー）</a:t>
            </a:r>
          </a:p>
          <a:p>
            <a:r>
              <a:rPr kumimoji="1" lang="ja-JP" altLang="en-US" sz="2000" dirty="0"/>
              <a:t>組織風土・・・組織風土が従業員にとって良好か</a:t>
            </a:r>
          </a:p>
          <a:p>
            <a:r>
              <a:rPr kumimoji="1" lang="ja-JP" altLang="en-US" sz="2000" dirty="0"/>
              <a:t>職場環境・・・給与、福利厚生など労働環境が整備されてい</a:t>
            </a:r>
            <a:br>
              <a:rPr kumimoji="1" lang="ja-JP" altLang="en-US" sz="2000" dirty="0"/>
            </a:br>
            <a:r>
              <a:rPr kumimoji="1" lang="ja-JP" altLang="en-US" sz="2000" dirty="0"/>
              <a:t>　　　　　　　るか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64BAF50-F935-4ED9-94A5-BF5D4B764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604" y="1526796"/>
            <a:ext cx="3273567" cy="438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2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F256BB-3D52-4A31-903D-AEB62C48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025" y="682833"/>
            <a:ext cx="8911687" cy="61746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エンゲージメント調査の質問内容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60B68DF-6B32-4D2F-BD74-DA4053421089}"/>
              </a:ext>
            </a:extLst>
          </p:cNvPr>
          <p:cNvSpPr txBox="1"/>
          <p:nvPr/>
        </p:nvSpPr>
        <p:spPr>
          <a:xfrm>
            <a:off x="1627465" y="1182848"/>
            <a:ext cx="9940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いろいろな会社で独自のエンゲージメント調査を用意していますが、質問はおおむね以下の内容で構成されている。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4A2405-913F-4909-BBD2-24F81556A31F}"/>
              </a:ext>
            </a:extLst>
          </p:cNvPr>
          <p:cNvSpPr txBox="1"/>
          <p:nvPr/>
        </p:nvSpPr>
        <p:spPr>
          <a:xfrm>
            <a:off x="1754025" y="1800309"/>
            <a:ext cx="10191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●組織の活動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●自分の仕事に意味を感じられているか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●組織が自分に期待していることを明確に理解できているか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●自分の強みを活かして組織に貢献できているか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●自分の努力が周囲にきちんと承認されているか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●上司や同僚と良好な人間関係を築けているか</a:t>
            </a:r>
          </a:p>
          <a:p>
            <a:endParaRPr kumimoji="1" lang="ja-JP" altLang="en-US" sz="2400" dirty="0"/>
          </a:p>
          <a:p>
            <a:r>
              <a:rPr kumimoji="1" lang="ja-JP" altLang="en-US" sz="2400" dirty="0"/>
              <a:t>●仕事を通して、人として、ビジネスパーソンとして成長できているか</a:t>
            </a:r>
          </a:p>
        </p:txBody>
      </p:sp>
    </p:spTree>
    <p:extLst>
      <p:ext uri="{BB962C8B-B14F-4D97-AF65-F5344CB8AC3E}">
        <p14:creationId xmlns:p14="http://schemas.microsoft.com/office/powerpoint/2010/main" val="2194143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C74E83-450C-4C73-B604-75933F49C315}"/>
              </a:ext>
            </a:extLst>
          </p:cNvPr>
          <p:cNvSpPr txBox="1"/>
          <p:nvPr/>
        </p:nvSpPr>
        <p:spPr>
          <a:xfrm>
            <a:off x="1691914" y="602299"/>
            <a:ext cx="10260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ワークエンゲージメントの要素（ドライバーに対する質問組織用項目　田中</a:t>
            </a:r>
            <a:r>
              <a:rPr kumimoji="1" lang="en-US" altLang="ja-JP" sz="3600" dirty="0"/>
              <a:t>KRC</a:t>
            </a:r>
            <a:r>
              <a:rPr kumimoji="1" lang="ja-JP" altLang="en-US" sz="3600" dirty="0"/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F4CEB4-7FF1-420E-A7A9-3111D8585FFF}"/>
              </a:ext>
            </a:extLst>
          </p:cNvPr>
          <p:cNvSpPr txBox="1"/>
          <p:nvPr/>
        </p:nvSpPr>
        <p:spPr>
          <a:xfrm>
            <a:off x="1648111" y="1872604"/>
            <a:ext cx="103047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1.</a:t>
            </a:r>
            <a:r>
              <a:rPr kumimoji="1" lang="ja-JP" altLang="en-US" sz="2000" dirty="0"/>
              <a:t>仕事を通じてやりがいや満足感を感じているか？また仕事を達成する裁量があるか？</a:t>
            </a:r>
          </a:p>
          <a:p>
            <a:r>
              <a:rPr kumimoji="1" lang="en-US" altLang="ja-JP" sz="2000" dirty="0"/>
              <a:t>2.</a:t>
            </a:r>
            <a:r>
              <a:rPr kumimoji="1" lang="ja-JP" altLang="en-US" sz="2000" dirty="0"/>
              <a:t>仕事を進めながら、経験・能力・気づきなど達成感を感じることがあるか？</a:t>
            </a:r>
            <a:endParaRPr kumimoji="1" lang="en-US" altLang="ja-JP" sz="2000" dirty="0"/>
          </a:p>
          <a:p>
            <a:r>
              <a:rPr kumimoji="1" lang="en-US" altLang="ja-JP" sz="2000" dirty="0"/>
              <a:t>3.</a:t>
            </a:r>
            <a:r>
              <a:rPr kumimoji="1" lang="ja-JP" altLang="en-US" sz="2000" dirty="0"/>
              <a:t>自分が困っているときに上司や仲間が助けてくれるか？周囲からの支援があるほうか？</a:t>
            </a:r>
            <a:endParaRPr kumimoji="1" lang="en-US" altLang="ja-JP" sz="2000" dirty="0"/>
          </a:p>
          <a:p>
            <a:r>
              <a:rPr kumimoji="1" lang="en-US" altLang="ja-JP" sz="2000" dirty="0"/>
              <a:t>4.</a:t>
            </a:r>
            <a:r>
              <a:rPr kumimoji="1" lang="ja-JP" altLang="en-US" sz="2000" dirty="0"/>
              <a:t>上司・仲間・部下との信頼関係は良好のほうであるか？</a:t>
            </a:r>
            <a:endParaRPr kumimoji="1" lang="en-US" altLang="ja-JP" sz="2000" dirty="0"/>
          </a:p>
          <a:p>
            <a:r>
              <a:rPr kumimoji="1" lang="en-US" altLang="ja-JP" sz="2000" dirty="0"/>
              <a:t>5.</a:t>
            </a:r>
            <a:r>
              <a:rPr kumimoji="1" lang="ja-JP" altLang="en-US" sz="2000" dirty="0"/>
              <a:t>職責を果たすための意見や発言が言いやすい環境で、成果に対して会社や周囲は承認</a:t>
            </a:r>
            <a:br>
              <a:rPr kumimoji="1" lang="ja-JP" altLang="en-US" sz="2000" dirty="0"/>
            </a:br>
            <a:r>
              <a:rPr kumimoji="1" lang="ja-JP" altLang="en-US" sz="2000" dirty="0"/>
              <a:t>　する環境がある方であるか？</a:t>
            </a:r>
            <a:endParaRPr kumimoji="1" lang="en-US" altLang="ja-JP" sz="2000" dirty="0"/>
          </a:p>
          <a:p>
            <a:r>
              <a:rPr kumimoji="1" lang="en-US" altLang="ja-JP" sz="2000" dirty="0"/>
              <a:t>6.</a:t>
            </a:r>
            <a:r>
              <a:rPr kumimoji="1" lang="ja-JP" altLang="en-US" sz="2000" dirty="0"/>
              <a:t>会社の理念・ビジョン・行動指針や価値観に共感できている方であるか？</a:t>
            </a:r>
          </a:p>
          <a:p>
            <a:r>
              <a:rPr kumimoji="1" lang="en-US" altLang="ja-JP" sz="2000" dirty="0"/>
              <a:t>7.</a:t>
            </a:r>
            <a:r>
              <a:rPr kumimoji="1" lang="ja-JP" altLang="en-US" sz="2000" dirty="0"/>
              <a:t>現在の職場は、学び合うことやチャレンジできる風土がある方であるか？</a:t>
            </a:r>
            <a:endParaRPr kumimoji="1" lang="en-US" altLang="ja-JP" sz="2000" dirty="0"/>
          </a:p>
          <a:p>
            <a:r>
              <a:rPr kumimoji="1" lang="en-US" altLang="ja-JP" sz="2000" dirty="0"/>
              <a:t>8.</a:t>
            </a:r>
            <a:r>
              <a:rPr kumimoji="1" lang="ja-JP" altLang="en-US" sz="2000" dirty="0"/>
              <a:t>自分の成果にあった給与等の処遇があるか？、また職場環境は働きやすい労働環境で</a:t>
            </a:r>
            <a:br>
              <a:rPr kumimoji="1" lang="ja-JP" altLang="en-US" sz="2000" dirty="0"/>
            </a:br>
            <a:r>
              <a:rPr kumimoji="1" lang="ja-JP" altLang="en-US" sz="2000" dirty="0"/>
              <a:t>　あるか？</a:t>
            </a:r>
            <a:endParaRPr kumimoji="1" lang="en-US" altLang="ja-JP" sz="2000" dirty="0"/>
          </a:p>
          <a:p>
            <a:r>
              <a:rPr kumimoji="1" lang="en-US" altLang="ja-JP" sz="2000" dirty="0"/>
              <a:t>9.</a:t>
            </a:r>
            <a:r>
              <a:rPr kumimoji="1" lang="ja-JP" altLang="en-US" sz="2000" dirty="0"/>
              <a:t>会社の評価基準が明確で、評価が公平・納得性があるかどうか？</a:t>
            </a:r>
            <a:endParaRPr kumimoji="1" lang="en-US" altLang="ja-JP" sz="2000" dirty="0"/>
          </a:p>
          <a:p>
            <a:r>
              <a:rPr kumimoji="1" lang="en-US" altLang="ja-JP" sz="2000" dirty="0"/>
              <a:t>10.</a:t>
            </a:r>
            <a:r>
              <a:rPr kumimoji="1" lang="ja-JP" altLang="en-US" sz="2000" dirty="0"/>
              <a:t>仕事に対する意義・役割が明確で、仕事の質・量をコントロールできる方であるか？</a:t>
            </a:r>
            <a:endParaRPr kumimoji="1" lang="en-US" altLang="ja-JP" sz="2000" dirty="0"/>
          </a:p>
          <a:p>
            <a:r>
              <a:rPr kumimoji="1" lang="en-US" altLang="ja-JP" sz="2000" dirty="0"/>
              <a:t>11.</a:t>
            </a:r>
            <a:r>
              <a:rPr kumimoji="1" lang="ja-JP" altLang="en-US" sz="2000" dirty="0"/>
              <a:t>年休をはじめ休日はリフレッシュできている。また、仕事をするうえで必要な健康</a:t>
            </a:r>
            <a:br>
              <a:rPr kumimoji="1" lang="ja-JP" altLang="en-US" sz="2000" dirty="0"/>
            </a:br>
            <a:r>
              <a:rPr kumimoji="1" lang="ja-JP" altLang="en-US" sz="2000" dirty="0"/>
              <a:t>　状態を保ているか？</a:t>
            </a:r>
          </a:p>
        </p:txBody>
      </p:sp>
    </p:spTree>
    <p:extLst>
      <p:ext uri="{BB962C8B-B14F-4D97-AF65-F5344CB8AC3E}">
        <p14:creationId xmlns:p14="http://schemas.microsoft.com/office/powerpoint/2010/main" val="127771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E11BE4C-E462-4CDB-9BBD-43AFB0F8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580" y="799515"/>
            <a:ext cx="9223695" cy="517347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D8E79B-89F2-417C-9EF2-1540CA430A44}"/>
              </a:ext>
            </a:extLst>
          </p:cNvPr>
          <p:cNvSpPr txBox="1"/>
          <p:nvPr/>
        </p:nvSpPr>
        <p:spPr>
          <a:xfrm>
            <a:off x="1589712" y="337850"/>
            <a:ext cx="607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具体的な調査項目⇒具体例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2449D8-DA40-4BE7-A90A-68BD47236CEF}"/>
              </a:ext>
            </a:extLst>
          </p:cNvPr>
          <p:cNvSpPr/>
          <p:nvPr/>
        </p:nvSpPr>
        <p:spPr>
          <a:xfrm>
            <a:off x="1589712" y="5972989"/>
            <a:ext cx="9630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→</a:t>
            </a:r>
            <a:r>
              <a:rPr lang="en-US" altLang="ja-JP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ja-JP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つの質問でも測られ</a:t>
            </a: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000" b="1" kern="100" dirty="0"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「あなたは現在の職場を親しい友人や家族におすすめしたいですか？」</a:t>
            </a:r>
            <a:endParaRPr lang="ja-JP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4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A730FE94-3358-45D2-84F7-0A5B147DB9A5}"/>
              </a:ext>
            </a:extLst>
          </p:cNvPr>
          <p:cNvSpPr txBox="1">
            <a:spLocks/>
          </p:cNvSpPr>
          <p:nvPr/>
        </p:nvSpPr>
        <p:spPr>
          <a:xfrm>
            <a:off x="1754025" y="682833"/>
            <a:ext cx="8911687" cy="617461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ワークエンゲージメント調査個人用項目（田中</a:t>
            </a:r>
            <a:r>
              <a:rPr lang="en-US" altLang="ja-JP" dirty="0"/>
              <a:t>KRC</a:t>
            </a:r>
            <a:r>
              <a:rPr lang="ja-JP" altLang="en-US" dirty="0"/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05009-8468-43F0-9FCC-90259CC1CCFE}"/>
              </a:ext>
            </a:extLst>
          </p:cNvPr>
          <p:cNvSpPr txBox="1"/>
          <p:nvPr/>
        </p:nvSpPr>
        <p:spPr>
          <a:xfrm>
            <a:off x="1549552" y="1429092"/>
            <a:ext cx="97134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1.</a:t>
            </a:r>
            <a:r>
              <a:rPr kumimoji="1" lang="ja-JP" altLang="en-US" sz="2000" dirty="0"/>
              <a:t>仕事をしていると、活力がみなぎるように感じる</a:t>
            </a:r>
          </a:p>
          <a:p>
            <a:r>
              <a:rPr kumimoji="1" lang="en-US" altLang="ja-JP" sz="2000" dirty="0"/>
              <a:t>2.</a:t>
            </a:r>
            <a:r>
              <a:rPr kumimoji="1" lang="ja-JP" altLang="en-US" sz="2000" dirty="0"/>
              <a:t>職場では、元気が出て精力的になるように感じる</a:t>
            </a:r>
          </a:p>
          <a:p>
            <a:r>
              <a:rPr kumimoji="1" lang="en-US" altLang="ja-JP" sz="2000" dirty="0"/>
              <a:t>3.</a:t>
            </a:r>
            <a:r>
              <a:rPr kumimoji="1" lang="ja-JP" altLang="en-US" sz="2000" dirty="0"/>
              <a:t>仕事に熱心である</a:t>
            </a:r>
          </a:p>
          <a:p>
            <a:r>
              <a:rPr kumimoji="1" lang="en-US" altLang="ja-JP" sz="2000" dirty="0"/>
              <a:t>4.</a:t>
            </a:r>
            <a:r>
              <a:rPr kumimoji="1" lang="ja-JP" altLang="en-US" sz="2000" dirty="0"/>
              <a:t>「こんな仕事、もうやめたい」と思うことがある</a:t>
            </a:r>
          </a:p>
          <a:p>
            <a:r>
              <a:rPr kumimoji="1" lang="en-US" altLang="ja-JP" sz="2000" dirty="0"/>
              <a:t>5.</a:t>
            </a:r>
            <a:r>
              <a:rPr kumimoji="1" lang="ja-JP" altLang="en-US" sz="2000" dirty="0"/>
              <a:t>仕事は、私に活力を与えてくれる</a:t>
            </a:r>
          </a:p>
          <a:p>
            <a:r>
              <a:rPr kumimoji="1" lang="en-US" altLang="ja-JP" sz="2000" dirty="0"/>
              <a:t>6.</a:t>
            </a:r>
            <a:r>
              <a:rPr kumimoji="1" lang="ja-JP" altLang="en-US" sz="2000" dirty="0"/>
              <a:t>仕事のために心にゆとりがなくなったと感じたことがある。</a:t>
            </a:r>
          </a:p>
          <a:p>
            <a:r>
              <a:rPr kumimoji="1" lang="en-US" altLang="ja-JP" sz="2000" dirty="0"/>
              <a:t>7.</a:t>
            </a:r>
            <a:r>
              <a:rPr kumimoji="1" lang="ja-JP" altLang="en-US" sz="2000" dirty="0"/>
              <a:t>朝に目が覚めると、さあ仕事へ行こう、という気持ちになる。</a:t>
            </a:r>
          </a:p>
          <a:p>
            <a:r>
              <a:rPr kumimoji="1" lang="en-US" altLang="ja-JP" sz="2000" dirty="0"/>
              <a:t>8.</a:t>
            </a:r>
            <a:r>
              <a:rPr kumimoji="1" lang="ja-JP" altLang="en-US" sz="2000" dirty="0"/>
              <a:t>仕事に没頭しているとき、幸せだと感じる</a:t>
            </a:r>
          </a:p>
          <a:p>
            <a:r>
              <a:rPr kumimoji="1" lang="en-US" altLang="ja-JP" sz="2000" dirty="0"/>
              <a:t>9.</a:t>
            </a:r>
            <a:r>
              <a:rPr kumimoji="1" lang="ja-JP" altLang="en-US" sz="2000" dirty="0"/>
              <a:t>自分の仕事に誇りを感じる</a:t>
            </a:r>
          </a:p>
          <a:p>
            <a:r>
              <a:rPr kumimoji="1" lang="en-US" altLang="ja-JP" sz="2000" dirty="0"/>
              <a:t>10.</a:t>
            </a:r>
            <a:r>
              <a:rPr kumimoji="1" lang="ja-JP" altLang="en-US" sz="2000" dirty="0"/>
              <a:t>心身ともに疲れ果てたと思うことがある</a:t>
            </a:r>
          </a:p>
          <a:p>
            <a:r>
              <a:rPr kumimoji="1" lang="en-US" altLang="ja-JP" sz="2000" dirty="0"/>
              <a:t>11.</a:t>
            </a:r>
            <a:r>
              <a:rPr kumimoji="1" lang="ja-JP" altLang="en-US" sz="2000" dirty="0"/>
              <a:t>私は仕事にのめり込んでいる</a:t>
            </a:r>
          </a:p>
          <a:p>
            <a:r>
              <a:rPr kumimoji="1" lang="en-US" altLang="ja-JP" sz="2000" dirty="0"/>
              <a:t>12.</a:t>
            </a:r>
            <a:r>
              <a:rPr kumimoji="1" lang="ja-JP" altLang="en-US" sz="2000" dirty="0"/>
              <a:t>仕事をしていると、つい夢中になってしまう</a:t>
            </a:r>
            <a:endParaRPr kumimoji="1" lang="en-US" altLang="ja-JP" sz="2000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9E13305-98E6-4AF9-A9AB-BE5E34A5B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78623"/>
              </p:ext>
            </p:extLst>
          </p:nvPr>
        </p:nvGraphicFramePr>
        <p:xfrm>
          <a:off x="3652413" y="5623987"/>
          <a:ext cx="8130753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719">
                  <a:extLst>
                    <a:ext uri="{9D8B030D-6E8A-4147-A177-3AD203B41FA5}">
                      <a16:colId xmlns:a16="http://schemas.microsoft.com/office/drawing/2014/main" val="1628510555"/>
                    </a:ext>
                  </a:extLst>
                </a:gridCol>
                <a:gridCol w="1182697">
                  <a:extLst>
                    <a:ext uri="{9D8B030D-6E8A-4147-A177-3AD203B41FA5}">
                      <a16:colId xmlns:a16="http://schemas.microsoft.com/office/drawing/2014/main" val="2256377334"/>
                    </a:ext>
                  </a:extLst>
                </a:gridCol>
                <a:gridCol w="1166270">
                  <a:extLst>
                    <a:ext uri="{9D8B030D-6E8A-4147-A177-3AD203B41FA5}">
                      <a16:colId xmlns:a16="http://schemas.microsoft.com/office/drawing/2014/main" val="2116916393"/>
                    </a:ext>
                  </a:extLst>
                </a:gridCol>
                <a:gridCol w="1089615">
                  <a:extLst>
                    <a:ext uri="{9D8B030D-6E8A-4147-A177-3AD203B41FA5}">
                      <a16:colId xmlns:a16="http://schemas.microsoft.com/office/drawing/2014/main" val="1322550096"/>
                    </a:ext>
                  </a:extLst>
                </a:gridCol>
                <a:gridCol w="1149844">
                  <a:extLst>
                    <a:ext uri="{9D8B030D-6E8A-4147-A177-3AD203B41FA5}">
                      <a16:colId xmlns:a16="http://schemas.microsoft.com/office/drawing/2014/main" val="3082047054"/>
                    </a:ext>
                  </a:extLst>
                </a:gridCol>
                <a:gridCol w="1281255">
                  <a:extLst>
                    <a:ext uri="{9D8B030D-6E8A-4147-A177-3AD203B41FA5}">
                      <a16:colId xmlns:a16="http://schemas.microsoft.com/office/drawing/2014/main" val="2316925247"/>
                    </a:ext>
                  </a:extLst>
                </a:gridCol>
                <a:gridCol w="1259353">
                  <a:extLst>
                    <a:ext uri="{9D8B030D-6E8A-4147-A177-3AD203B41FA5}">
                      <a16:colId xmlns:a16="http://schemas.microsoft.com/office/drawing/2014/main" val="1341656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046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全くない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ほとんど感じない</a:t>
                      </a:r>
                    </a:p>
                    <a:p>
                      <a:r>
                        <a:rPr kumimoji="1" lang="ja-JP" altLang="en-US" sz="1400" dirty="0"/>
                        <a:t>年数回以下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めったに感じない</a:t>
                      </a:r>
                    </a:p>
                    <a:p>
                      <a:r>
                        <a:rPr kumimoji="1" lang="ja-JP" altLang="en-US" sz="1400" dirty="0"/>
                        <a:t>月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回以内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時々感じる</a:t>
                      </a:r>
                    </a:p>
                    <a:p>
                      <a:r>
                        <a:rPr kumimoji="1" lang="ja-JP" altLang="en-US" sz="1400" dirty="0"/>
                        <a:t>月に数回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よく感じる</a:t>
                      </a:r>
                    </a:p>
                    <a:p>
                      <a:r>
                        <a:rPr kumimoji="1" lang="ja-JP" altLang="en-US" sz="1400" dirty="0"/>
                        <a:t>週１回以下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とてもよく感じる</a:t>
                      </a:r>
                    </a:p>
                    <a:p>
                      <a:r>
                        <a:rPr kumimoji="1" lang="ja-JP" altLang="en-US" sz="1400" dirty="0"/>
                        <a:t>週に数回　　　　　　　　　　　　　　　　　　　　　　　　　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いつも感じる</a:t>
                      </a:r>
                    </a:p>
                    <a:p>
                      <a:r>
                        <a:rPr kumimoji="1" lang="ja-JP" altLang="en-US" sz="1400" dirty="0"/>
                        <a:t>毎日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4783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18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0024F3-D9C6-487C-BEA5-F90944A60087}"/>
              </a:ext>
            </a:extLst>
          </p:cNvPr>
          <p:cNvSpPr txBox="1"/>
          <p:nvPr/>
        </p:nvSpPr>
        <p:spPr>
          <a:xfrm>
            <a:off x="1442905" y="2392503"/>
            <a:ext cx="447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■ステップ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：問題点の発見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90FBAC-8911-4867-B23C-1BA4423B0E7E}"/>
              </a:ext>
            </a:extLst>
          </p:cNvPr>
          <p:cNvSpPr txBox="1"/>
          <p:nvPr/>
        </p:nvSpPr>
        <p:spPr>
          <a:xfrm>
            <a:off x="1761688" y="2778939"/>
            <a:ext cx="9127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エンゲージメント調査を実施して、標準値と比較してエンゲージメントドライバーのどの点に問題があるかを明らかにする。</a:t>
            </a:r>
          </a:p>
          <a:p>
            <a:r>
              <a:rPr kumimoji="1" lang="ja-JP" altLang="en-US" dirty="0"/>
              <a:t>例）人間関係が点数が低いなら→社内の人間関係に課題があることになる。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819725-3523-4619-921A-D86E390999E8}"/>
              </a:ext>
            </a:extLst>
          </p:cNvPr>
          <p:cNvSpPr txBox="1"/>
          <p:nvPr/>
        </p:nvSpPr>
        <p:spPr>
          <a:xfrm>
            <a:off x="1442905" y="3714439"/>
            <a:ext cx="81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■ステップ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：問題点を深堀りし、改善策を模索する。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377354-EBC9-4B4B-AB55-B2D3787A55A3}"/>
              </a:ext>
            </a:extLst>
          </p:cNvPr>
          <p:cNvSpPr txBox="1"/>
          <p:nvPr/>
        </p:nvSpPr>
        <p:spPr>
          <a:xfrm>
            <a:off x="1895910" y="4133626"/>
            <a:ext cx="9127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ドライバーの問題点を話題として、一人ひとり対話を通じて改善策を模索することが重要である。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6A35C4-86AB-47A1-8FBA-51BAB6110C14}"/>
              </a:ext>
            </a:extLst>
          </p:cNvPr>
          <p:cNvSpPr txBox="1"/>
          <p:nvPr/>
        </p:nvSpPr>
        <p:spPr>
          <a:xfrm>
            <a:off x="1468072" y="5126215"/>
            <a:ext cx="9982899" cy="15696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自分の仕事に対して「熱意」を持って「没頭」することができれば、「活力」も湧き、少々の障壁も乗り越えて業務を進め、その結果、仕事がうまくいき、さらに自分の仕事に自信が出てきて、もっと頑張ろうという気持ちが芽生え、そのポジティプな気持ちが人を成長させる。</a:t>
            </a: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A874D859-85C8-4987-9177-F91CE63F90E5}"/>
              </a:ext>
            </a:extLst>
          </p:cNvPr>
          <p:cNvSpPr/>
          <p:nvPr/>
        </p:nvSpPr>
        <p:spPr>
          <a:xfrm>
            <a:off x="4756557" y="4607461"/>
            <a:ext cx="1568741" cy="4621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D71C39-BCAE-4B10-B8A9-CD7D2D22CBEE}"/>
              </a:ext>
            </a:extLst>
          </p:cNvPr>
          <p:cNvSpPr txBox="1"/>
          <p:nvPr/>
        </p:nvSpPr>
        <p:spPr>
          <a:xfrm>
            <a:off x="1442905" y="1370521"/>
            <a:ext cx="392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■ステップ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：現状分析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524DFE-87C7-4931-873A-4DC96D2E48CE}"/>
              </a:ext>
            </a:extLst>
          </p:cNvPr>
          <p:cNvSpPr txBox="1"/>
          <p:nvPr/>
        </p:nvSpPr>
        <p:spPr>
          <a:xfrm>
            <a:off x="1761687" y="1730698"/>
            <a:ext cx="9127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会社の実態に合った質問項目を設定し、エンゲージメント調査を実施する。その結果、職場や組織の現状はどうなっているかを把握すること。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9BC7D1F-BBE3-49EC-B2AC-35B41107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95970"/>
            <a:ext cx="8911687" cy="61746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具体的なエンゲージメント調査</a:t>
            </a:r>
          </a:p>
        </p:txBody>
      </p:sp>
    </p:spTree>
    <p:extLst>
      <p:ext uri="{BB962C8B-B14F-4D97-AF65-F5344CB8AC3E}">
        <p14:creationId xmlns:p14="http://schemas.microsoft.com/office/powerpoint/2010/main" val="285982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861120-C6A7-46B3-9F96-CDB6C786BA6F}"/>
              </a:ext>
            </a:extLst>
          </p:cNvPr>
          <p:cNvSpPr txBox="1"/>
          <p:nvPr/>
        </p:nvSpPr>
        <p:spPr>
          <a:xfrm>
            <a:off x="1786854" y="1208317"/>
            <a:ext cx="100835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エンゲージメントとは、仕事</a:t>
            </a:r>
            <a:r>
              <a:rPr lang="ja-JP" altLang="ja-JP" sz="2000" dirty="0"/>
              <a:t>に対してのポジティブで充実した心理状態のこと。</a:t>
            </a:r>
            <a:endParaRPr lang="ja-JP" altLang="en-US" sz="2000" dirty="0"/>
          </a:p>
          <a:p>
            <a:r>
              <a:rPr lang="ja-JP" altLang="en-US" sz="2000" dirty="0"/>
              <a:t>　</a:t>
            </a:r>
            <a:r>
              <a:rPr lang="ja-JP" altLang="ja-JP" sz="2000" dirty="0"/>
              <a:t>シャウフェリらは「ワーク・エンゲージメントは、仕事に関連するポジティブで充実した心理状態であり、活力、熱意、没頭によって特徴づけられる。そのエンゲージメントは、特定の対象、出来事、個人、行動などに向けられた一時的な状態ではなく、仕事に向けられた持続的かつ全般的な感情と認知である」と定義している</a:t>
            </a:r>
            <a:r>
              <a:rPr lang="ja-JP" altLang="en-US" sz="2000" dirty="0"/>
              <a:t>。</a:t>
            </a:r>
            <a:endParaRPr kumimoji="1" lang="ja-JP" altLang="en-US" sz="2000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C2DB83A-F424-4F9B-A7ED-BBFC89BED5DF}"/>
              </a:ext>
            </a:extLst>
          </p:cNvPr>
          <p:cNvSpPr txBox="1">
            <a:spLocks/>
          </p:cNvSpPr>
          <p:nvPr/>
        </p:nvSpPr>
        <p:spPr>
          <a:xfrm>
            <a:off x="1854693" y="632499"/>
            <a:ext cx="8911687" cy="6594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エンゲージメントとは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FF4B8B-A176-4865-95F0-A07130E2E833}"/>
              </a:ext>
            </a:extLst>
          </p:cNvPr>
          <p:cNvSpPr txBox="1"/>
          <p:nvPr/>
        </p:nvSpPr>
        <p:spPr>
          <a:xfrm>
            <a:off x="1786854" y="2839533"/>
            <a:ext cx="95795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もう少し違った角度から見ると</a:t>
            </a:r>
          </a:p>
          <a:p>
            <a:r>
              <a:rPr kumimoji="1" lang="ja-JP" altLang="en-US" sz="2000" dirty="0"/>
              <a:t>→「歯車がかみ合う」という状況、仕事が順調に進む。職場の人間関係がうまくいっている、そんな状態をエンゲージメントが高い状況であるという。</a:t>
            </a:r>
          </a:p>
          <a:p>
            <a:r>
              <a:rPr kumimoji="1" lang="ja-JP" altLang="en-US" sz="2000" dirty="0"/>
              <a:t>→</a:t>
            </a:r>
            <a:r>
              <a:rPr lang="ja-JP" altLang="ja-JP" sz="2000" dirty="0"/>
              <a:t>エンゲージメントは組織と個人が密接に関わり合っており、どちらか片方という考え方ではなく双方の「関わり合い」「関係性」がとても大切だと言える。更に、それぞれ個人が組織の戦略やビジョンを理解し、自発的に組織に貢献する行動を取り続けるという関係性である。</a:t>
            </a: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4AD530-37ED-424A-9FE2-E933D5B962CD}"/>
              </a:ext>
            </a:extLst>
          </p:cNvPr>
          <p:cNvSpPr txBox="1"/>
          <p:nvPr/>
        </p:nvSpPr>
        <p:spPr>
          <a:xfrm>
            <a:off x="1786854" y="5871856"/>
            <a:ext cx="8682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〇〇のために貢献しようという意欲（志）を持つ状態のこと。</a:t>
            </a:r>
          </a:p>
        </p:txBody>
      </p:sp>
    </p:spTree>
    <p:extLst>
      <p:ext uri="{BB962C8B-B14F-4D97-AF65-F5344CB8AC3E}">
        <p14:creationId xmlns:p14="http://schemas.microsoft.com/office/powerpoint/2010/main" val="278711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8B4610-9470-48F3-AF16-6B3C1C0F331F}"/>
              </a:ext>
            </a:extLst>
          </p:cNvPr>
          <p:cNvSpPr txBox="1">
            <a:spLocks/>
          </p:cNvSpPr>
          <p:nvPr/>
        </p:nvSpPr>
        <p:spPr>
          <a:xfrm>
            <a:off x="1640156" y="632499"/>
            <a:ext cx="8911687" cy="6594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エンゲージメントの分類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BD789C6-861E-4600-953F-16CAB272E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973" y="1291905"/>
            <a:ext cx="4865613" cy="439583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3EBAE5-C2B1-4B95-B481-8CF535E7B735}"/>
              </a:ext>
            </a:extLst>
          </p:cNvPr>
          <p:cNvSpPr txBox="1"/>
          <p:nvPr/>
        </p:nvSpPr>
        <p:spPr>
          <a:xfrm>
            <a:off x="1182848" y="1484851"/>
            <a:ext cx="557867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仕事上のエンゲージメントには、従業員エンゲージメントとワーク・エンゲージメントが存在します。</a:t>
            </a:r>
          </a:p>
          <a:p>
            <a:r>
              <a:rPr kumimoji="1" lang="ja-JP" altLang="en-US" sz="2000" dirty="0"/>
              <a:t>これはどこから見るかという視点の違いからくる捉え方である。</a:t>
            </a:r>
          </a:p>
          <a:p>
            <a:r>
              <a:rPr kumimoji="1" lang="ja-JP" altLang="en-US" sz="2000" dirty="0"/>
              <a:t>ワークエンゲージメントが高くて仕事には没頭しているものの、従業員エンゲージメントが低い状態もある。</a:t>
            </a:r>
          </a:p>
          <a:p>
            <a:r>
              <a:rPr kumimoji="1" lang="ja-JP" altLang="en-US" sz="2000" dirty="0"/>
              <a:t>例えば、「プログラミングの仕事は大好きだけどこの会社は嫌いだ」</a:t>
            </a:r>
          </a:p>
          <a:p>
            <a:r>
              <a:rPr kumimoji="1" lang="ja-JP" altLang="en-US" sz="2000" dirty="0"/>
              <a:t>逆の例では、「会社には愛着があるが目の前の仕事には身が入らない」</a:t>
            </a:r>
          </a:p>
          <a:p>
            <a:r>
              <a:rPr kumimoji="1" lang="ja-JP" altLang="en-US" sz="2000" dirty="0"/>
              <a:t>→やはり、「やらされ感」を感じないためにも、個人から見たワーク・エンゲージメントに焦点を当てます。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87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9596C-6730-44CB-A584-ABBE22D5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915" y="724778"/>
            <a:ext cx="8911687" cy="609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エンゲージメントの高低（状況）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C79F65-94ED-4881-AD04-D44F68A53607}"/>
              </a:ext>
            </a:extLst>
          </p:cNvPr>
          <p:cNvSpPr txBox="1"/>
          <p:nvPr/>
        </p:nvSpPr>
        <p:spPr>
          <a:xfrm>
            <a:off x="1325461" y="1241571"/>
            <a:ext cx="106036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エンゲージメントが高い状況</a:t>
            </a:r>
            <a:r>
              <a:rPr kumimoji="1" lang="en-US" altLang="ja-JP" dirty="0"/>
              <a:t>】</a:t>
            </a:r>
            <a:endParaRPr kumimoji="1" lang="ja-JP" altLang="en-US" dirty="0"/>
          </a:p>
          <a:p>
            <a:r>
              <a:rPr kumimoji="1" lang="ja-JP" altLang="en-US" dirty="0"/>
              <a:t>●人（社員）が楽しくいきいきと働き、力を発揮することができ、成果を上げることができる状況</a:t>
            </a:r>
          </a:p>
          <a:p>
            <a:r>
              <a:rPr kumimoji="1" lang="ja-JP" altLang="en-US" dirty="0"/>
              <a:t>●全員が本気でチームの夢を追いかけられる組織（状態）</a:t>
            </a:r>
          </a:p>
          <a:p>
            <a:r>
              <a:rPr kumimoji="1" lang="ja-JP" altLang="en-US" dirty="0"/>
              <a:t>●働く人たち自身が、仕事の意味をよく理解し、組織に愛着を持ち、そのビジョンのために、自発</a:t>
            </a:r>
            <a:br>
              <a:rPr kumimoji="1" lang="ja-JP" altLang="en-US" dirty="0"/>
            </a:br>
            <a:r>
              <a:rPr kumimoji="1" lang="ja-JP" altLang="en-US" dirty="0"/>
              <a:t>　的に貢献しようとする状態</a:t>
            </a:r>
          </a:p>
          <a:p>
            <a:r>
              <a:rPr kumimoji="1" lang="ja-JP" altLang="en-US" dirty="0"/>
              <a:t>●従業員一人ひとりが企業の上げる戦略・目標を適切に理解し、自発的に自分の力を発揮している</a:t>
            </a:r>
            <a:br>
              <a:rPr kumimoji="1" lang="ja-JP" altLang="en-US" dirty="0"/>
            </a:br>
            <a:r>
              <a:rPr kumimoji="1" lang="ja-JP" altLang="en-US" dirty="0"/>
              <a:t>　状態</a:t>
            </a:r>
          </a:p>
          <a:p>
            <a:r>
              <a:rPr kumimoji="1" lang="ja-JP" altLang="en-US" dirty="0"/>
              <a:t>●自分の仕事に対して熱意を持って没頭することができ、活力も湧き、少々の障壁も乗り越えて業</a:t>
            </a:r>
            <a:br>
              <a:rPr kumimoji="1" lang="ja-JP" altLang="en-US" dirty="0"/>
            </a:br>
            <a:r>
              <a:rPr kumimoji="1" lang="ja-JP" altLang="en-US" dirty="0"/>
              <a:t>　務を進め、その結果、仕事がうまくいく。さらに自分の仕事に自信が出てきて、もっと頑張ろう</a:t>
            </a:r>
            <a:br>
              <a:rPr kumimoji="1" lang="ja-JP" altLang="en-US" dirty="0"/>
            </a:br>
            <a:r>
              <a:rPr kumimoji="1" lang="ja-JP" altLang="en-US" dirty="0"/>
              <a:t>　という気持ちが芽生え、そのポジティブな気持が人を成長させる状態</a:t>
            </a:r>
          </a:p>
          <a:p>
            <a:r>
              <a:rPr kumimoji="1" lang="ja-JP" altLang="en-US" dirty="0"/>
              <a:t>●個人が「活力」「熱意」「没頭」の</a:t>
            </a:r>
            <a:r>
              <a:rPr kumimoji="1" lang="en-US" altLang="ja-JP" dirty="0"/>
              <a:t>3</a:t>
            </a:r>
            <a:r>
              <a:rPr kumimoji="1" lang="ja-JP" altLang="en-US" dirty="0"/>
              <a:t>つの心理面が高い状態</a:t>
            </a:r>
          </a:p>
          <a:p>
            <a:r>
              <a:rPr kumimoji="1" lang="ja-JP" altLang="en-US" dirty="0"/>
              <a:t>●良い関係の働く仲間が居る職場環境（この人と働くと勉強になる・成長できる）</a:t>
            </a:r>
          </a:p>
          <a:p>
            <a:r>
              <a:rPr kumimoji="1" lang="ja-JP" altLang="en-US" dirty="0"/>
              <a:t>●自分の力を伸ばせる仕事を与えられている状況</a:t>
            </a:r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エンゲージメントが低い状況</a:t>
            </a:r>
            <a:r>
              <a:rPr kumimoji="1" lang="en-US" altLang="ja-JP" dirty="0"/>
              <a:t>】</a:t>
            </a:r>
            <a:endParaRPr kumimoji="1" lang="ja-JP" altLang="en-US" dirty="0"/>
          </a:p>
          <a:p>
            <a:r>
              <a:rPr kumimoji="1" lang="ja-JP" altLang="en-US" dirty="0"/>
              <a:t>●入社時には会社の理念に共感していたが、理想と現実のギャップから会社理念と乖離している状況</a:t>
            </a:r>
          </a:p>
          <a:p>
            <a:r>
              <a:rPr kumimoji="1" lang="ja-JP" altLang="en-US" dirty="0"/>
              <a:t>●共に働く仲間のことをよく知らない、コミュニケーションがない職場環境で「やらされ感」がある</a:t>
            </a:r>
          </a:p>
          <a:p>
            <a:r>
              <a:rPr kumimoji="1" lang="ja-JP" altLang="en-US" dirty="0"/>
              <a:t>　仕事</a:t>
            </a:r>
          </a:p>
          <a:p>
            <a:r>
              <a:rPr kumimoji="1" lang="ja-JP" altLang="en-US" dirty="0"/>
              <a:t>●ギスギスしていて、上司も部下も同僚も、お互いにお互いを知ろうとしない。部署か違えば、</a:t>
            </a:r>
            <a:br>
              <a:rPr kumimoji="1" lang="ja-JP" altLang="en-US" dirty="0"/>
            </a:br>
            <a:r>
              <a:rPr kumimoji="1" lang="ja-JP" altLang="en-US" dirty="0"/>
              <a:t>　名前もわからない、話したこともない人が大勢いる。</a:t>
            </a:r>
          </a:p>
        </p:txBody>
      </p:sp>
    </p:spTree>
    <p:extLst>
      <p:ext uri="{BB962C8B-B14F-4D97-AF65-F5344CB8AC3E}">
        <p14:creationId xmlns:p14="http://schemas.microsoft.com/office/powerpoint/2010/main" val="110847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0B0C3DF-43B2-4EE2-B67E-182083FB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322" y="649055"/>
            <a:ext cx="8912225" cy="60929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エンゲージメントに類似している概念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7CE0F1-C329-4ED4-B4B1-747E8B421F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4" y="1258349"/>
            <a:ext cx="4244830" cy="535217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A70625-8502-4D52-BD11-5A50D454C7FE}"/>
              </a:ext>
            </a:extLst>
          </p:cNvPr>
          <p:cNvSpPr txBox="1"/>
          <p:nvPr/>
        </p:nvSpPr>
        <p:spPr>
          <a:xfrm>
            <a:off x="1510018" y="1582340"/>
            <a:ext cx="61826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●</a:t>
            </a:r>
            <a:r>
              <a:rPr lang="ja-JP" altLang="ja-JP" dirty="0"/>
              <a:t>従業員満足度・・・給与、福利厚生、労働環境などへの</a:t>
            </a:r>
            <a:br>
              <a:rPr lang="ja-JP" altLang="en-US" dirty="0"/>
            </a:br>
            <a:r>
              <a:rPr lang="ja-JP" altLang="en-US" dirty="0"/>
              <a:t>　　　　　　　　　　</a:t>
            </a:r>
            <a:r>
              <a:rPr lang="ja-JP" altLang="ja-JP" dirty="0"/>
              <a:t>満足＝組織から従業員与えるもの</a:t>
            </a:r>
            <a:r>
              <a:rPr lang="ja-JP" altLang="en-US" dirty="0"/>
              <a:t>受</a:t>
            </a:r>
            <a:br>
              <a:rPr lang="ja-JP" altLang="en-US" dirty="0"/>
            </a:br>
            <a:r>
              <a:rPr lang="ja-JP" altLang="en-US" dirty="0"/>
              <a:t>　　　　　　　　　　身。</a:t>
            </a:r>
          </a:p>
          <a:p>
            <a:r>
              <a:rPr kumimoji="1" lang="ja-JP" altLang="en-US" dirty="0"/>
              <a:t>●モチベーション・・人の仕事に対する力の入れ具合を示</a:t>
            </a:r>
            <a:br>
              <a:rPr kumimoji="1" lang="ja-JP" altLang="en-US" dirty="0"/>
            </a:br>
            <a:r>
              <a:rPr kumimoji="1" lang="ja-JP" altLang="en-US" dirty="0"/>
              <a:t>　　　　　　　　　　す言葉</a:t>
            </a:r>
          </a:p>
          <a:p>
            <a:r>
              <a:rPr kumimoji="1" lang="ja-JP" altLang="en-US" dirty="0"/>
              <a:t>　　　　　　　　　　外発的モチベーションと内発的モチ</a:t>
            </a:r>
            <a:br>
              <a:rPr kumimoji="1" lang="ja-JP" altLang="en-US" dirty="0"/>
            </a:br>
            <a:r>
              <a:rPr kumimoji="1" lang="ja-JP" altLang="en-US" dirty="0"/>
              <a:t>　　　　　　　　　　ベ</a:t>
            </a:r>
            <a:r>
              <a:rPr kumimoji="1" lang="en-US" altLang="ja-JP" dirty="0"/>
              <a:t>―</a:t>
            </a:r>
            <a:r>
              <a:rPr kumimoji="1" lang="ja-JP" altLang="en-US" dirty="0"/>
              <a:t>ションがある。</a:t>
            </a:r>
          </a:p>
          <a:p>
            <a:r>
              <a:rPr kumimoji="1" lang="ja-JP" altLang="en-US" dirty="0"/>
              <a:t>●ロイヤルティ・・・会社に対する忠誠心のこと。会社の　</a:t>
            </a:r>
          </a:p>
          <a:p>
            <a:r>
              <a:rPr kumimoji="1" lang="ja-JP" altLang="en-US" dirty="0"/>
              <a:t>　　　　　　　　　　方針と自分の思いが一致することが</a:t>
            </a:r>
            <a:br>
              <a:rPr kumimoji="1" lang="ja-JP" altLang="en-US" dirty="0"/>
            </a:br>
            <a:r>
              <a:rPr kumimoji="1" lang="ja-JP" altLang="en-US" dirty="0"/>
              <a:t>　　　　　　　　　　条件</a:t>
            </a:r>
          </a:p>
          <a:p>
            <a:r>
              <a:rPr kumimoji="1" lang="ja-JP" altLang="en-US" dirty="0"/>
              <a:t>●コミットメント・・会社との約束事。会社と話し合って、</a:t>
            </a:r>
            <a:br>
              <a:rPr kumimoji="1" lang="ja-JP" altLang="en-US" dirty="0"/>
            </a:br>
            <a:r>
              <a:rPr kumimoji="1" lang="ja-JP" altLang="en-US" dirty="0"/>
              <a:t>　　　　　　　　　　これをいつまでに実行するなど責任</a:t>
            </a:r>
            <a:br>
              <a:rPr kumimoji="1" lang="ja-JP" altLang="en-US" dirty="0"/>
            </a:br>
            <a:r>
              <a:rPr kumimoji="1" lang="ja-JP" altLang="en-US" dirty="0"/>
              <a:t>　　　　　　　　　　を伴う約束。</a:t>
            </a:r>
          </a:p>
        </p:txBody>
      </p:sp>
    </p:spTree>
    <p:extLst>
      <p:ext uri="{BB962C8B-B14F-4D97-AF65-F5344CB8AC3E}">
        <p14:creationId xmlns:p14="http://schemas.microsoft.com/office/powerpoint/2010/main" val="216605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EE105-137E-458A-A83C-5E17C0C92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469" y="674444"/>
            <a:ext cx="8911687" cy="651017"/>
          </a:xfrm>
        </p:spPr>
        <p:txBody>
          <a:bodyPr/>
          <a:lstStyle/>
          <a:p>
            <a:r>
              <a:rPr kumimoji="1" lang="ja-JP" altLang="en-US" dirty="0"/>
              <a:t>エンゲージメントと仕事量と人生の楽しさ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FFB896A-D564-49CE-9233-9578CF00B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191" y="1325461"/>
            <a:ext cx="4621608" cy="441260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F117A7-93C0-4DB6-B308-85B3F0D9D475}"/>
              </a:ext>
            </a:extLst>
          </p:cNvPr>
          <p:cNvSpPr txBox="1"/>
          <p:nvPr/>
        </p:nvSpPr>
        <p:spPr>
          <a:xfrm>
            <a:off x="6400798" y="1761336"/>
            <a:ext cx="5461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①仕事量が多いが人生が楽しい＝エンゲージメント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②仕事量が多く人生が楽しくない＝ワーカホリック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③仕事量が少ないが人生が楽しい＝リラック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④仕事量が少なく人生も楽しくない＝バーンアウト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9569F5-E208-47BC-A9E4-F62DB70A16C4}"/>
              </a:ext>
            </a:extLst>
          </p:cNvPr>
          <p:cNvSpPr txBox="1"/>
          <p:nvPr/>
        </p:nvSpPr>
        <p:spPr>
          <a:xfrm>
            <a:off x="6400799" y="4496499"/>
            <a:ext cx="5461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一般のサラリーマンは、ワーカホリックが多く、仕事の意味を見出せず、やがて気力を失い、最後は仕事もできなくなってバーンアウトしています。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36835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DB36A7-FE87-4332-83C1-07CE4B9CEEBC}"/>
              </a:ext>
            </a:extLst>
          </p:cNvPr>
          <p:cNvSpPr txBox="1">
            <a:spLocks/>
          </p:cNvSpPr>
          <p:nvPr/>
        </p:nvSpPr>
        <p:spPr>
          <a:xfrm>
            <a:off x="1720469" y="674444"/>
            <a:ext cx="8911687" cy="65101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エンゲージメントの６段階</a:t>
            </a:r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84AEBF15-D518-42F0-8793-D146D368893A}"/>
              </a:ext>
            </a:extLst>
          </p:cNvPr>
          <p:cNvSpPr/>
          <p:nvPr/>
        </p:nvSpPr>
        <p:spPr>
          <a:xfrm>
            <a:off x="2902591" y="1434518"/>
            <a:ext cx="6082635" cy="4521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908B9A-ABDA-4680-8B58-23C0CD5CF190}"/>
              </a:ext>
            </a:extLst>
          </p:cNvPr>
          <p:cNvSpPr txBox="1"/>
          <p:nvPr/>
        </p:nvSpPr>
        <p:spPr>
          <a:xfrm>
            <a:off x="3377990" y="5481862"/>
            <a:ext cx="513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組織の活動、自分の仕事に意味を感じられるか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A01DA1F-BAF4-4DE4-93CB-B096E578ABC0}"/>
              </a:ext>
            </a:extLst>
          </p:cNvPr>
          <p:cNvCxnSpPr/>
          <p:nvPr/>
        </p:nvCxnSpPr>
        <p:spPr>
          <a:xfrm>
            <a:off x="3312367" y="5318449"/>
            <a:ext cx="5197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04BD6C-BD05-46A7-92DE-D3C5EF26BE0B}"/>
              </a:ext>
            </a:extLst>
          </p:cNvPr>
          <p:cNvSpPr txBox="1"/>
          <p:nvPr/>
        </p:nvSpPr>
        <p:spPr>
          <a:xfrm>
            <a:off x="3685623" y="4825938"/>
            <a:ext cx="451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組織が自分に期待していることが明確か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8090534-2778-41CD-B635-7032CA6EA945}"/>
              </a:ext>
            </a:extLst>
          </p:cNvPr>
          <p:cNvCxnSpPr>
            <a:cxnSpLocks/>
          </p:cNvCxnSpPr>
          <p:nvPr/>
        </p:nvCxnSpPr>
        <p:spPr>
          <a:xfrm>
            <a:off x="3760267" y="4668216"/>
            <a:ext cx="4348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44659D-6A2C-4E31-A30E-AC8E06A2B452}"/>
              </a:ext>
            </a:extLst>
          </p:cNvPr>
          <p:cNvSpPr txBox="1"/>
          <p:nvPr/>
        </p:nvSpPr>
        <p:spPr>
          <a:xfrm>
            <a:off x="4049377" y="4210351"/>
            <a:ext cx="378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自分らしく組織に貢献できてるか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0C5489A-38F8-4969-B24B-A6E23A6EE48C}"/>
              </a:ext>
            </a:extLst>
          </p:cNvPr>
          <p:cNvCxnSpPr>
            <a:cxnSpLocks/>
          </p:cNvCxnSpPr>
          <p:nvPr/>
        </p:nvCxnSpPr>
        <p:spPr>
          <a:xfrm>
            <a:off x="4180114" y="4058816"/>
            <a:ext cx="3498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750DC2-C2E0-4D5C-8E34-406120E96A80}"/>
              </a:ext>
            </a:extLst>
          </p:cNvPr>
          <p:cNvSpPr txBox="1"/>
          <p:nvPr/>
        </p:nvSpPr>
        <p:spPr>
          <a:xfrm>
            <a:off x="3685623" y="3607899"/>
            <a:ext cx="513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自分の努力に対してしっかり承認されているか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679B04E-0049-4C14-B0AB-26D100792D8C}"/>
              </a:ext>
            </a:extLst>
          </p:cNvPr>
          <p:cNvCxnSpPr/>
          <p:nvPr/>
        </p:nvCxnSpPr>
        <p:spPr>
          <a:xfrm>
            <a:off x="4553339" y="3517641"/>
            <a:ext cx="2799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C467DE-C727-4CEE-8E5D-BDA5E517DB45}"/>
              </a:ext>
            </a:extLst>
          </p:cNvPr>
          <p:cNvSpPr txBox="1"/>
          <p:nvPr/>
        </p:nvSpPr>
        <p:spPr>
          <a:xfrm>
            <a:off x="3685623" y="2936469"/>
            <a:ext cx="513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上司、同僚と良好な人間関係を築いているか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A13B828-ECD4-4C66-8E49-8BAD13995D48}"/>
              </a:ext>
            </a:extLst>
          </p:cNvPr>
          <p:cNvCxnSpPr/>
          <p:nvPr/>
        </p:nvCxnSpPr>
        <p:spPr>
          <a:xfrm>
            <a:off x="5038531" y="2771192"/>
            <a:ext cx="1810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4659DF-1B2B-4C4B-8A3E-56718EE85A0D}"/>
              </a:ext>
            </a:extLst>
          </p:cNvPr>
          <p:cNvSpPr txBox="1"/>
          <p:nvPr/>
        </p:nvSpPr>
        <p:spPr>
          <a:xfrm>
            <a:off x="3853390" y="1952746"/>
            <a:ext cx="5131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仕事を通して、人として、ビジネスパーソン</a:t>
            </a:r>
          </a:p>
          <a:p>
            <a:r>
              <a:rPr kumimoji="1" lang="ja-JP" altLang="en-US" b="1" dirty="0"/>
              <a:t>として成長しているか</a:t>
            </a:r>
          </a:p>
        </p:txBody>
      </p:sp>
    </p:spTree>
    <p:extLst>
      <p:ext uri="{BB962C8B-B14F-4D97-AF65-F5344CB8AC3E}">
        <p14:creationId xmlns:p14="http://schemas.microsoft.com/office/powerpoint/2010/main" val="87397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BA2B34-572E-4502-B277-6ACE7EEE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66055"/>
            <a:ext cx="8911687" cy="642628"/>
          </a:xfrm>
        </p:spPr>
        <p:txBody>
          <a:bodyPr/>
          <a:lstStyle/>
          <a:p>
            <a:r>
              <a:rPr kumimoji="1" lang="ja-JP" altLang="en-US" dirty="0"/>
              <a:t>エンゲージメントが注目さけている背景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1D2464-EA99-4D94-9830-E38B8AE54925}"/>
              </a:ext>
            </a:extLst>
          </p:cNvPr>
          <p:cNvSpPr txBox="1"/>
          <p:nvPr/>
        </p:nvSpPr>
        <p:spPr>
          <a:xfrm>
            <a:off x="1640155" y="1518407"/>
            <a:ext cx="85720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dirty="0"/>
              <a:t>①人材の流動化が進み、転職が普通のことになった</a:t>
            </a:r>
          </a:p>
          <a:p>
            <a:endParaRPr lang="ja-JP" altLang="en-US" sz="2800" dirty="0"/>
          </a:p>
          <a:p>
            <a:r>
              <a:rPr lang="ja-JP" altLang="ja-JP" sz="2800" dirty="0"/>
              <a:t>②クリエイティビティが求められるようになった</a:t>
            </a:r>
            <a:endParaRPr lang="ja-JP" altLang="en-US" sz="2800" dirty="0"/>
          </a:p>
          <a:p>
            <a:endParaRPr lang="ja-JP" altLang="en-US" sz="2800" dirty="0"/>
          </a:p>
          <a:p>
            <a:r>
              <a:rPr lang="ja-JP" altLang="en-US" sz="2800" dirty="0"/>
              <a:t>③働く人の価値観の変化</a:t>
            </a:r>
          </a:p>
          <a:p>
            <a:endParaRPr lang="ja-JP" altLang="en-US" sz="2800" dirty="0"/>
          </a:p>
          <a:p>
            <a:r>
              <a:rPr lang="ja-JP" altLang="en-US" sz="2800" dirty="0"/>
              <a:t>④企業環境の変化に対応するため働き方改革など</a:t>
            </a:r>
          </a:p>
          <a:p>
            <a:r>
              <a:rPr lang="ja-JP" altLang="en-US" sz="2800" dirty="0"/>
              <a:t>　</a:t>
            </a:r>
          </a:p>
          <a:p>
            <a:r>
              <a:rPr lang="ja-JP" altLang="en-US" sz="2800" dirty="0"/>
              <a:t>⑤世界的な観点から、エンゲージメントが高い企業</a:t>
            </a:r>
            <a:br>
              <a:rPr lang="ja-JP" altLang="en-US" sz="2800" dirty="0"/>
            </a:br>
            <a:r>
              <a:rPr lang="ja-JP" altLang="en-US" sz="2800" dirty="0"/>
              <a:t>　は好業績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0442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21686-2FAB-4644-9FEA-140F1FB7D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98912"/>
            <a:ext cx="8911687" cy="62654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高エンゲージメント企業のメリット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0735EA5-06FA-4A93-A6DA-9B0EA6B79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720" y="1289807"/>
            <a:ext cx="8783273" cy="42783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3B27FD-A2D3-4BC0-AC23-5F75FF826B9F}"/>
              </a:ext>
            </a:extLst>
          </p:cNvPr>
          <p:cNvSpPr txBox="1"/>
          <p:nvPr/>
        </p:nvSpPr>
        <p:spPr>
          <a:xfrm>
            <a:off x="1770076" y="5746458"/>
            <a:ext cx="8170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70C0"/>
                </a:solidFill>
              </a:rPr>
              <a:t>高いエンゲージメント企業ほど高業績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AC7C2E-C979-4FED-A166-CD5250470344}"/>
              </a:ext>
            </a:extLst>
          </p:cNvPr>
          <p:cNvSpPr txBox="1"/>
          <p:nvPr/>
        </p:nvSpPr>
        <p:spPr>
          <a:xfrm>
            <a:off x="2466363" y="6269678"/>
            <a:ext cx="808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グーグル、アップル、オリエンタルランド、スターバックス、リコー</a:t>
            </a:r>
          </a:p>
        </p:txBody>
      </p:sp>
    </p:spTree>
    <p:extLst>
      <p:ext uri="{BB962C8B-B14F-4D97-AF65-F5344CB8AC3E}">
        <p14:creationId xmlns:p14="http://schemas.microsoft.com/office/powerpoint/2010/main" val="2301833408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1621</TotalTime>
  <Words>2479</Words>
  <Application>Microsoft Office PowerPoint</Application>
  <PresentationFormat>ワイド画面</PresentationFormat>
  <Paragraphs>175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游ゴシック</vt:lpstr>
      <vt:lpstr>游明朝</vt:lpstr>
      <vt:lpstr>Arial</vt:lpstr>
      <vt:lpstr>Century Gothic</vt:lpstr>
      <vt:lpstr>Wingdings 3</vt:lpstr>
      <vt:lpstr>ウィスプ</vt:lpstr>
      <vt:lpstr>エンゲージメント</vt:lpstr>
      <vt:lpstr>PowerPoint プレゼンテーション</vt:lpstr>
      <vt:lpstr>PowerPoint プレゼンテーション</vt:lpstr>
      <vt:lpstr>エンゲージメントの高低（状況）</vt:lpstr>
      <vt:lpstr>エンゲージメントに類似している概念</vt:lpstr>
      <vt:lpstr>エンゲージメントと仕事量と人生の楽しさ</vt:lpstr>
      <vt:lpstr>PowerPoint プレゼンテーション</vt:lpstr>
      <vt:lpstr>エンゲージメントが注目さけている背景</vt:lpstr>
      <vt:lpstr>高エンゲージメント企業のメリット</vt:lpstr>
      <vt:lpstr>エンゲージメントに必要な要素</vt:lpstr>
      <vt:lpstr>エンゲージメントに必要な要素</vt:lpstr>
      <vt:lpstr>エンゲージメントのドライバーとは</vt:lpstr>
      <vt:lpstr>エンゲージメント調査の質問内容</vt:lpstr>
      <vt:lpstr>PowerPoint プレゼンテーション</vt:lpstr>
      <vt:lpstr>PowerPoint プレゼンテーション</vt:lpstr>
      <vt:lpstr>PowerPoint プレゼンテーション</vt:lpstr>
      <vt:lpstr>具体的なエンゲージメント調査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これからのマネジメント</dc:title>
  <dc:creator>田中 哲治</dc:creator>
  <cp:lastModifiedBy>田中 哲治</cp:lastModifiedBy>
  <cp:revision>176</cp:revision>
  <dcterms:created xsi:type="dcterms:W3CDTF">2020-02-15T23:50:08Z</dcterms:created>
  <dcterms:modified xsi:type="dcterms:W3CDTF">2020-07-26T09:11:57Z</dcterms:modified>
</cp:coreProperties>
</file>